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4" r:id="rId2"/>
    <p:sldId id="436" r:id="rId3"/>
    <p:sldId id="259" r:id="rId4"/>
    <p:sldId id="425" r:id="rId5"/>
    <p:sldId id="428" r:id="rId6"/>
    <p:sldId id="432" r:id="rId7"/>
    <p:sldId id="433" r:id="rId8"/>
    <p:sldId id="435" r:id="rId9"/>
    <p:sldId id="437" r:id="rId10"/>
    <p:sldId id="434" r:id="rId11"/>
    <p:sldId id="258" r:id="rId12"/>
    <p:sldId id="42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Mott" initials="JM" lastIdx="1" clrIdx="0">
    <p:extLst>
      <p:ext uri="{19B8F6BF-5375-455C-9EA6-DF929625EA0E}">
        <p15:presenceInfo xmlns:p15="http://schemas.microsoft.com/office/powerpoint/2012/main" userId="S-1-5-21-2224368216-302328366-3945097218-5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794E3-2168-44C5-91AC-3E479B35B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14CD7-AEBB-4018-84F1-A7B34F808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90D7A-186C-477A-87BE-0D9361EDA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8A1A-EC14-4966-A81D-C7AD9E6B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5C02A-89D1-4286-AC82-657C0BD7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049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AB1E-2534-424C-9C40-54A9C9A8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B980A-00BE-465F-BBB7-6A23E9772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394E8-1F58-49EC-B49E-7C33E034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72A3B-5793-4072-A3C6-385842BD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3C7E-5EDE-4E7A-B190-DC829FF4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1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1412E-7CD5-4C2A-A659-8E2EAFF03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4A9E9-0C08-4FA9-9DE0-006807E19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7909E-4D28-4901-9C7B-F2500BED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9AA0A-9B80-4CD4-B13B-7C60A18B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AE84-CD0F-4179-A2D5-C7CC712E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073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3313-3FAB-4D76-A34A-A025CA78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F50CC-871C-4830-8EB7-B766488C8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37358-D532-418F-9D81-2A464D44D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8C9CF-07B7-4ACB-9675-C538B2AB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15070-8D63-4820-AB41-60BFB843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405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275F-2A1D-4E74-9514-F04B8D264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045BD-D4BD-4C1F-984B-3A5FCDB91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40070-BC14-47FF-A6C3-2C7A0AC4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DCE2-046A-4CFB-B214-A58981FE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57768-18C2-4223-93EC-67A720B4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57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9D69-7375-4EBB-A100-22AD5D8D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AA15A-EE8F-4795-9018-E2A0277C8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33BC8-B002-463A-B595-BB8656AFE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EF377-0A93-4733-A252-2CAC00ABE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C51EC-770F-4D74-B780-96D4BE3C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F7A6C-09A9-498F-BAE3-0F5D0574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4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729AB-6BF7-4223-A303-6D81EAFD6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0BAF9-16FB-447F-8615-486ADE6A2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2CDE7-12F0-4ED0-BC83-12F7B5E27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76AF9-AABB-497C-A696-3B88FE0D6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244BE-3D70-457D-94BB-22C4E1FE4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C44F43-2097-4617-A439-3FA4C18DF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2CF68-EA4C-4F4D-B566-89A7597F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2685ED-3815-4756-A5A4-0ED7CB63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683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1B87D-BF8E-450C-84FC-6B8A024B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F85BD-2AFE-42B6-8942-14235B44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505CE-8605-4538-96C6-7CED6E5B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57F75-BE94-47D2-9774-187D0AC1F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385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960F1-E4DC-4CAF-AA33-8CB1BC7F9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7AD60-4315-4375-9666-1EBE0877E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A1EF8-4264-4460-9A99-6128BCF02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82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8BDB-3ABF-4115-8E12-D355039B8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DEA09-D9FF-4D82-8B01-61C2714E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22C7D-6855-4A1B-965B-C1038FC86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892B6-60A5-4558-BE65-E946CA00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5AF3A-071E-4B93-804C-42D84873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76C44-4420-4C49-A291-DFB21954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549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C4725-140E-409D-9325-A7ABE02E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0B0E-2CA6-4B8D-BFD2-CDB46AED35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04D80-288C-4D25-A58E-24619C095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306B9-065C-426A-A664-12C37272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41842-DDD5-43F4-90DC-B54E299F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9E92F-E478-462C-8488-8E820103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72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743878-BBD1-4FB8-91A4-0F9FA9DE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54756-A165-4EC6-BC2A-5D000240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C5659-382E-48BB-9BCB-043B615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E2F1C-4B97-4431-89AC-951FB2E08F71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DAEC5-CD21-414F-80E8-4C0DA8599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1AADA-CEB3-46C2-B88A-6F67E15BA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144B-2CFC-4482-AB0E-2E9125DFE3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02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reson.cj@gmail.com" TargetMode="External"/><Relationship Id="rId2" Type="http://schemas.openxmlformats.org/officeDocument/2006/relationships/hyperlink" Target="mailto:jmott493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nUlR1zf_gea7O1XDsTW-KmezCsu-vr1T?usp=share_link" TargetMode="External"/><Relationship Id="rId2" Type="http://schemas.openxmlformats.org/officeDocument/2006/relationships/hyperlink" Target="https://www.surveymonkey.com/r/MAV22Thu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A9D4-F5A6-4BF3-8A6F-0528CB2EA4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solidFill>
                  <a:srgbClr val="00B0F0"/>
                </a:solidFill>
              </a:rPr>
              <a:t>Creating Investigations for VCE Maths Methods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FCC50F-BC4C-4E08-9C7D-F005DB29F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5504"/>
            <a:ext cx="9144000" cy="2498583"/>
          </a:xfrm>
        </p:spPr>
        <p:txBody>
          <a:bodyPr>
            <a:normAutofit/>
          </a:bodyPr>
          <a:lstStyle/>
          <a:p>
            <a:r>
              <a:rPr lang="en-AU" dirty="0"/>
              <a:t>James Mott – Southern Cross Grammar</a:t>
            </a:r>
            <a:br>
              <a:rPr lang="en-AU" dirty="0"/>
            </a:br>
            <a:r>
              <a:rPr lang="en-AU" dirty="0">
                <a:hlinkClick r:id="rId2"/>
              </a:rPr>
              <a:t>jmott493@gmail.com</a:t>
            </a:r>
            <a:r>
              <a:rPr lang="en-AU" dirty="0"/>
              <a:t> </a:t>
            </a:r>
          </a:p>
          <a:p>
            <a:endParaRPr lang="en-AU" dirty="0"/>
          </a:p>
          <a:p>
            <a:r>
              <a:rPr lang="en-AU" dirty="0"/>
              <a:t>Chris Ireson – Melbourne High School</a:t>
            </a:r>
            <a:br>
              <a:rPr lang="en-AU" dirty="0"/>
            </a:br>
            <a:r>
              <a:rPr lang="en-AU" dirty="0">
                <a:hlinkClick r:id="rId3"/>
              </a:rPr>
              <a:t>ireson.cj@gmail.com</a:t>
            </a: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7955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C0C6-43CC-4B1C-AA3B-32EA26A3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00B0F0"/>
                </a:solidFill>
              </a:rPr>
              <a:t>Additional Comments - In your own time  </a:t>
            </a:r>
          </a:p>
        </p:txBody>
      </p:sp>
    </p:spTree>
    <p:extLst>
      <p:ext uri="{BB962C8B-B14F-4D97-AF65-F5344CB8AC3E}">
        <p14:creationId xmlns:p14="http://schemas.microsoft.com/office/powerpoint/2010/main" val="271864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4D9E7-4983-431C-8A75-A7FA39362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195"/>
            <a:ext cx="10515600" cy="696232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F0"/>
                </a:solidFill>
              </a:rPr>
              <a:t>Qualities of effective tasks</a:t>
            </a:r>
            <a:endParaRPr lang="en-AU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029E7-5BCB-4592-882F-74324B37A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8566"/>
            <a:ext cx="11887200" cy="5979433"/>
          </a:xfrm>
        </p:spPr>
        <p:txBody>
          <a:bodyPr>
            <a:normAutofit/>
          </a:bodyPr>
          <a:lstStyle/>
          <a:p>
            <a:pPr lvl="0"/>
            <a:r>
              <a:rPr lang="en-GB" b="1" dirty="0"/>
              <a:t>Tasks that allow for selection of representations </a:t>
            </a:r>
            <a:r>
              <a:rPr lang="en-GB" sz="2000" b="1" dirty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n-GB" sz="2000" dirty="0">
                <a:solidFill>
                  <a:schemeClr val="accent1"/>
                </a:solidFill>
              </a:rPr>
              <a:t> i.e. graphical, algebraic, tabular</a:t>
            </a:r>
            <a:endParaRPr lang="en-GB" b="1" dirty="0">
              <a:solidFill>
                <a:schemeClr val="accent1"/>
              </a:solidFill>
            </a:endParaRPr>
          </a:p>
          <a:p>
            <a:r>
              <a:rPr lang="en-GB" b="1" dirty="0"/>
              <a:t>Tasks that encourage conjecturing &amp; seeking counter-examples</a:t>
            </a:r>
            <a:endParaRPr lang="en-AU" dirty="0"/>
          </a:p>
          <a:p>
            <a:pPr lvl="1"/>
            <a:r>
              <a:rPr lang="en-GB" dirty="0"/>
              <a:t>Students can use the </a:t>
            </a:r>
            <a:r>
              <a:rPr lang="en-GB" dirty="0">
                <a:solidFill>
                  <a:schemeClr val="accent1"/>
                </a:solidFill>
              </a:rPr>
              <a:t>dynamic environment of CAS technology </a:t>
            </a:r>
            <a:r>
              <a:rPr lang="en-GB" dirty="0"/>
              <a:t>to enhance their understanding of the mathematical concepts through visualisation, which can aid them in progressing to conjecturing and generalising. </a:t>
            </a:r>
          </a:p>
          <a:p>
            <a:r>
              <a:rPr lang="en-GB" b="1" dirty="0"/>
              <a:t>Tasks that offer learners opportunities to practice techniques</a:t>
            </a:r>
            <a:endParaRPr lang="en-AU" b="1" dirty="0"/>
          </a:p>
          <a:p>
            <a:pPr lvl="1"/>
            <a:r>
              <a:rPr lang="en-GB" dirty="0"/>
              <a:t>This is valuable as fluency can aid relational understanding and also because some students find performing well on instrumental tasks reassuring. 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>
                <a:solidFill>
                  <a:schemeClr val="accent1"/>
                </a:solidFill>
                <a:sym typeface="Wingdings" panose="05000000000000000000" pitchFamily="2" charset="2"/>
              </a:rPr>
              <a:t>Scaffold by providing some specific cases</a:t>
            </a:r>
            <a:endParaRPr lang="en-A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79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364C-EADB-46B5-886B-7C857F00174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219503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>
                <a:solidFill>
                  <a:srgbClr val="00B0F0"/>
                </a:solidFill>
              </a:rPr>
              <a:t>In your own time </a:t>
            </a:r>
          </a:p>
          <a:p>
            <a:endParaRPr lang="en-AU" b="1" dirty="0">
              <a:solidFill>
                <a:srgbClr val="00B0F0"/>
              </a:solidFill>
            </a:endParaRPr>
          </a:p>
          <a:p>
            <a:r>
              <a:rPr lang="en-AU" b="1" dirty="0">
                <a:solidFill>
                  <a:srgbClr val="00B0F0"/>
                </a:solidFill>
              </a:rPr>
              <a:t>Sample work (11 Methods 2020)</a:t>
            </a:r>
            <a:br>
              <a:rPr lang="en-AU" b="1" dirty="0">
                <a:solidFill>
                  <a:srgbClr val="00B0F0"/>
                </a:solidFill>
              </a:rPr>
            </a:br>
            <a:r>
              <a:rPr lang="en-AU" b="1" dirty="0">
                <a:solidFill>
                  <a:srgbClr val="00B0F0"/>
                </a:solidFill>
              </a:rPr>
              <a:t>Excerpt from online summative task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31604A-4BE8-4409-9D43-E25CBA9B8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059" y="1741944"/>
            <a:ext cx="6509699" cy="660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195CF40-F4D8-42DD-BDD9-21D91E912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83" y="2483383"/>
            <a:ext cx="5911392" cy="15872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1E46BF-A8DE-4526-A217-E7E2F2488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9221" y="4151453"/>
            <a:ext cx="6509699" cy="27412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ED449A-1DB3-43A1-B41C-9A8C766E4B20}"/>
              </a:ext>
            </a:extLst>
          </p:cNvPr>
          <p:cNvSpPr txBox="1"/>
          <p:nvPr/>
        </p:nvSpPr>
        <p:spPr>
          <a:xfrm>
            <a:off x="2733774" y="1849340"/>
            <a:ext cx="270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‘Low’ response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8FE79F-AEB6-4ADB-8C84-63FD02B3242F}"/>
              </a:ext>
            </a:extLst>
          </p:cNvPr>
          <p:cNvSpPr txBox="1"/>
          <p:nvPr/>
        </p:nvSpPr>
        <p:spPr>
          <a:xfrm>
            <a:off x="6845431" y="3047889"/>
            <a:ext cx="3099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‘Medium/At level’ response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F72C01-749B-4382-9294-FD33CDE938ED}"/>
              </a:ext>
            </a:extLst>
          </p:cNvPr>
          <p:cNvSpPr txBox="1"/>
          <p:nvPr/>
        </p:nvSpPr>
        <p:spPr>
          <a:xfrm>
            <a:off x="1776708" y="4523877"/>
            <a:ext cx="3099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‘High/Above level’ response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3990890-C18F-4ADC-BEFF-D2C5EBA9843E}"/>
              </a:ext>
            </a:extLst>
          </p:cNvPr>
          <p:cNvSpPr/>
          <p:nvPr/>
        </p:nvSpPr>
        <p:spPr>
          <a:xfrm>
            <a:off x="4403889" y="1982083"/>
            <a:ext cx="5357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9FFA1E6-BED2-4616-AAAC-9113D1B09BA6}"/>
              </a:ext>
            </a:extLst>
          </p:cNvPr>
          <p:cNvSpPr/>
          <p:nvPr/>
        </p:nvSpPr>
        <p:spPr>
          <a:xfrm rot="10800000">
            <a:off x="6168273" y="3156727"/>
            <a:ext cx="5357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75BC030-208A-4DE3-B149-8B4A4D6D6EB9}"/>
              </a:ext>
            </a:extLst>
          </p:cNvPr>
          <p:cNvSpPr/>
          <p:nvPr/>
        </p:nvSpPr>
        <p:spPr>
          <a:xfrm>
            <a:off x="4533779" y="4668824"/>
            <a:ext cx="5357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C5B1DD-1A5A-4684-9CC9-0050597B3384}"/>
              </a:ext>
            </a:extLst>
          </p:cNvPr>
          <p:cNvSpPr/>
          <p:nvPr/>
        </p:nvSpPr>
        <p:spPr>
          <a:xfrm>
            <a:off x="5045059" y="1741944"/>
            <a:ext cx="6509699" cy="7414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1569B5-86FE-489F-99F0-B0B9963DCB79}"/>
              </a:ext>
            </a:extLst>
          </p:cNvPr>
          <p:cNvSpPr/>
          <p:nvPr/>
        </p:nvSpPr>
        <p:spPr>
          <a:xfrm>
            <a:off x="113908" y="2525536"/>
            <a:ext cx="5806125" cy="153358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9A61E6-99C9-4E66-88EC-65A7E5BE39D0}"/>
              </a:ext>
            </a:extLst>
          </p:cNvPr>
          <p:cNvSpPr/>
          <p:nvPr/>
        </p:nvSpPr>
        <p:spPr>
          <a:xfrm>
            <a:off x="5262514" y="4138344"/>
            <a:ext cx="6596406" cy="27196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89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EBBBA-7813-47FE-A222-7EE58E488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556" y="1493851"/>
            <a:ext cx="10515600" cy="1325563"/>
          </a:xfrm>
        </p:spPr>
        <p:txBody>
          <a:bodyPr/>
          <a:lstStyle/>
          <a:p>
            <a:r>
              <a:rPr lang="en-AU" dirty="0"/>
              <a:t>To learn strategies to help create a Mathematical Investigation, and to understand how CAS technology can support with Investigation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5228EC-61A3-4E3F-8D96-46BAFCC1947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Learning Intention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D0CE45-4BBD-41DB-8450-C7CF2A70C973}"/>
              </a:ext>
            </a:extLst>
          </p:cNvPr>
          <p:cNvSpPr txBox="1">
            <a:spLocks/>
          </p:cNvSpPr>
          <p:nvPr/>
        </p:nvSpPr>
        <p:spPr>
          <a:xfrm>
            <a:off x="781556" y="3592863"/>
            <a:ext cx="10515600" cy="311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/>
              <a:t>Format of workshop:</a:t>
            </a:r>
          </a:p>
          <a:p>
            <a:r>
              <a:rPr lang="en-AU" dirty="0"/>
              <a:t>Information on Investigations</a:t>
            </a:r>
          </a:p>
          <a:p>
            <a:r>
              <a:rPr lang="en-AU" dirty="0"/>
              <a:t>Using CAS</a:t>
            </a:r>
          </a:p>
          <a:p>
            <a:r>
              <a:rPr lang="en-AU" dirty="0"/>
              <a:t>Having a go at a sample Investigation</a:t>
            </a:r>
          </a:p>
        </p:txBody>
      </p:sp>
    </p:spTree>
    <p:extLst>
      <p:ext uri="{BB962C8B-B14F-4D97-AF65-F5344CB8AC3E}">
        <p14:creationId xmlns:p14="http://schemas.microsoft.com/office/powerpoint/2010/main" val="8013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3003-B84A-4B94-9893-AFDEB04B1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08" y="391489"/>
            <a:ext cx="10515600" cy="473861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00B0F0"/>
                </a:solidFill>
              </a:rPr>
              <a:t>Strategies for creating structured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3606-23CF-4136-9D6C-EC8F66E1F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08" y="628420"/>
            <a:ext cx="11850279" cy="60174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AU" dirty="0"/>
              <a:t>Think of a ‘big idea’ and see how you can break it down into the three components:</a:t>
            </a:r>
          </a:p>
          <a:p>
            <a:pPr marL="914400" lvl="2" indent="0">
              <a:buNone/>
            </a:pPr>
            <a:r>
              <a:rPr lang="en-AU" sz="2400" b="1" dirty="0">
                <a:solidFill>
                  <a:schemeClr val="accent1"/>
                </a:solidFill>
              </a:rPr>
              <a:t>1. specific/familiar cases, </a:t>
            </a:r>
          </a:p>
          <a:p>
            <a:pPr marL="914400" lvl="2" indent="0">
              <a:buNone/>
            </a:pPr>
            <a:r>
              <a:rPr lang="en-AU" sz="2400" b="1" dirty="0">
                <a:solidFill>
                  <a:schemeClr val="accent1"/>
                </a:solidFill>
              </a:rPr>
              <a:t>2. exploring/generalising, </a:t>
            </a:r>
          </a:p>
          <a:p>
            <a:pPr marL="914400" lvl="2" indent="0">
              <a:buNone/>
            </a:pPr>
            <a:r>
              <a:rPr lang="en-AU" sz="2400" b="1" dirty="0">
                <a:solidFill>
                  <a:schemeClr val="accent1"/>
                </a:solidFill>
              </a:rPr>
              <a:t>3. exploring the same idea/theme, just with something a bit different</a:t>
            </a:r>
          </a:p>
          <a:p>
            <a:pPr marL="914400" lvl="2" indent="0">
              <a:buNone/>
            </a:pPr>
            <a:endParaRPr lang="en-AU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endParaRPr lang="en-AU" b="1" dirty="0">
              <a:solidFill>
                <a:schemeClr val="accent1"/>
              </a:solidFill>
            </a:endParaRPr>
          </a:p>
          <a:p>
            <a:r>
              <a:rPr lang="en-AU" sz="2400" dirty="0"/>
              <a:t>In drafting such a task, start with the general case and work backwards to get an overview, then work forwards with the specific cases </a:t>
            </a:r>
            <a:br>
              <a:rPr lang="en-AU" sz="2000" dirty="0"/>
            </a:br>
            <a:endParaRPr lang="en-AU" sz="2000" dirty="0"/>
          </a:p>
          <a:p>
            <a:r>
              <a:rPr lang="en-AU" sz="2400" dirty="0"/>
              <a:t>Don’t try to incorporate every skill. Not the point. You should be assessing these in your classroom with regular formative assessment.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11C4E4CB-D1CC-49E1-A544-8A737FB531C2}"/>
              </a:ext>
            </a:extLst>
          </p:cNvPr>
          <p:cNvSpPr/>
          <p:nvPr/>
        </p:nvSpPr>
        <p:spPr>
          <a:xfrm>
            <a:off x="9957410" y="2118249"/>
            <a:ext cx="389614" cy="10416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7999C-11F3-4D71-A7E7-1F8A6BB9E77F}"/>
              </a:ext>
            </a:extLst>
          </p:cNvPr>
          <p:cNvSpPr txBox="1"/>
          <p:nvPr/>
        </p:nvSpPr>
        <p:spPr>
          <a:xfrm>
            <a:off x="10585837" y="2236540"/>
            <a:ext cx="1606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There’s the structure of the task</a:t>
            </a:r>
          </a:p>
        </p:txBody>
      </p:sp>
    </p:spTree>
    <p:extLst>
      <p:ext uri="{BB962C8B-B14F-4D97-AF65-F5344CB8AC3E}">
        <p14:creationId xmlns:p14="http://schemas.microsoft.com/office/powerpoint/2010/main" val="346176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82A59-0C4C-4C3D-A91E-7ACFACB0B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670"/>
            <a:ext cx="10515600" cy="56560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00B0F0"/>
                </a:solidFill>
              </a:rPr>
              <a:t>Strategies for creating open-ended questions</a:t>
            </a:r>
            <a:endParaRPr lang="en-AU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97708F-BDFA-4A87-97CA-C741667D76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458499"/>
                <a:ext cx="11887200" cy="582105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AU" b="1" dirty="0">
                    <a:solidFill>
                      <a:schemeClr val="accent1"/>
                    </a:solidFill>
                  </a:rPr>
                  <a:t>Turn the question around</a:t>
                </a:r>
                <a:endParaRPr lang="en-AU" dirty="0">
                  <a:solidFill>
                    <a:schemeClr val="accent1"/>
                  </a:solidFill>
                </a:endParaRPr>
              </a:p>
              <a:p>
                <a:pPr lvl="1"/>
                <a:r>
                  <a:rPr lang="en-AU" dirty="0">
                    <a:solidFill>
                      <a:srgbClr val="00B0F0"/>
                    </a:solidFill>
                  </a:rPr>
                  <a:t>Give students the answer/conditions and ask them to create something from that</a:t>
                </a:r>
              </a:p>
              <a:p>
                <a:pPr lvl="2"/>
                <a:r>
                  <a:rPr lang="en-AU" dirty="0"/>
                  <a:t>Write a polynomial that has the roots of 3 &amp;-4</a:t>
                </a:r>
              </a:p>
              <a:p>
                <a:pPr lvl="2"/>
                <a:r>
                  <a:rPr lang="en-AU" dirty="0"/>
                  <a:t>One side of a right triangle is 5 units long. What could the other side lengths be?</a:t>
                </a:r>
              </a:p>
              <a:p>
                <a:pPr lvl="0"/>
                <a:r>
                  <a:rPr lang="en-AU" b="1" dirty="0">
                    <a:solidFill>
                      <a:schemeClr val="accent1"/>
                    </a:solidFill>
                  </a:rPr>
                  <a:t>Ask for similarities and differences</a:t>
                </a:r>
              </a:p>
              <a:p>
                <a:pPr lvl="2"/>
                <a:r>
                  <a:rPr lang="en-AU" dirty="0"/>
                  <a:t>Students comment/describe what they observe/calculate  </a:t>
                </a:r>
              </a:p>
              <a:p>
                <a:pPr lvl="2"/>
                <a:r>
                  <a:rPr lang="en-AU" dirty="0"/>
                  <a:t>Students develop their own conclusions/conjectures</a:t>
                </a:r>
              </a:p>
              <a:p>
                <a:r>
                  <a:rPr lang="en-AU" b="1" dirty="0">
                    <a:solidFill>
                      <a:schemeClr val="accent1"/>
                    </a:solidFill>
                  </a:rPr>
                  <a:t>Allow students to choose their own values and techniques</a:t>
                </a:r>
                <a:endParaRPr lang="en-AU" dirty="0">
                  <a:solidFill>
                    <a:schemeClr val="accent1"/>
                  </a:solidFill>
                </a:endParaRPr>
              </a:p>
              <a:p>
                <a:pPr lvl="1"/>
                <a:r>
                  <a:rPr lang="en-AU" dirty="0">
                    <a:solidFill>
                      <a:schemeClr val="tx1"/>
                    </a:solidFill>
                  </a:rPr>
                  <a:t>Select different values for the parameters in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sSup>
                      <m:sSup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𝑏𝑥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and observe how the values affect the features of the graph.</a:t>
                </a:r>
              </a:p>
              <a:p>
                <a:pPr lvl="1"/>
                <a:r>
                  <a:rPr lang="en-AU" dirty="0"/>
                  <a:t>S</a:t>
                </a:r>
                <a:r>
                  <a:rPr lang="en-AU" dirty="0">
                    <a:solidFill>
                      <a:schemeClr val="tx1"/>
                    </a:solidFill>
                  </a:rPr>
                  <a:t>tudents choose their own method of working through a problem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97708F-BDFA-4A87-97CA-C741667D76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58499"/>
                <a:ext cx="11887200" cy="5821056"/>
              </a:xfrm>
              <a:blipFill>
                <a:blip r:embed="rId2"/>
                <a:stretch>
                  <a:fillRect l="-923" t="-16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800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44B2D-89BD-4D1F-8883-B5AD9D3E8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9"/>
            <a:ext cx="10515600" cy="700104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B0F0"/>
                </a:solidFill>
              </a:rPr>
              <a:t>Tips for using CAS technology to aid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1D6F2-4B25-4EC5-BFB0-31885B5EF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293"/>
            <a:ext cx="10515600" cy="1216055"/>
          </a:xfrm>
        </p:spPr>
        <p:txBody>
          <a:bodyPr/>
          <a:lstStyle/>
          <a:p>
            <a:r>
              <a:rPr lang="en-GB" sz="2400" dirty="0"/>
              <a:t>Students can use the </a:t>
            </a:r>
            <a:r>
              <a:rPr lang="en-GB" sz="2400" b="1" dirty="0">
                <a:solidFill>
                  <a:schemeClr val="accent1"/>
                </a:solidFill>
              </a:rPr>
              <a:t>dynamic environment </a:t>
            </a:r>
            <a:r>
              <a:rPr lang="en-GB" sz="2400" dirty="0"/>
              <a:t>of CAS technology to enhance their understanding through </a:t>
            </a:r>
            <a:r>
              <a:rPr lang="en-GB" sz="2400" b="1" dirty="0">
                <a:solidFill>
                  <a:schemeClr val="accent1"/>
                </a:solidFill>
              </a:rPr>
              <a:t>visualisation</a:t>
            </a:r>
            <a:r>
              <a:rPr lang="en-GB" sz="2400" dirty="0"/>
              <a:t>, which can aid them in progressing to conjecturing and generalising. </a:t>
            </a:r>
          </a:p>
          <a:p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58D7AD-D0A0-43FE-AA7E-EF5ED3D8E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591639" cy="34549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32857D-E83C-4F61-8A1E-712FFCA5D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361" y="3403053"/>
            <a:ext cx="4591639" cy="34549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5BE5F4-A29E-45E8-A52C-254F6526326B}"/>
              </a:ext>
            </a:extLst>
          </p:cNvPr>
          <p:cNvSpPr txBox="1"/>
          <p:nvPr/>
        </p:nvSpPr>
        <p:spPr>
          <a:xfrm>
            <a:off x="0" y="2479250"/>
            <a:ext cx="5420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Utilizing dynamic environment of the Notes Application to perform algebraic operations and computations.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E81A7B-2C72-4C13-B23B-6E56BE7B1995}"/>
              </a:ext>
            </a:extLst>
          </p:cNvPr>
          <p:cNvSpPr txBox="1"/>
          <p:nvPr/>
        </p:nvSpPr>
        <p:spPr>
          <a:xfrm>
            <a:off x="7600361" y="2479249"/>
            <a:ext cx="459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Using sliders in a graphs page to visualise and explore effects of parameters.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4B3093-8DE7-4107-A081-A7DE424DBE64}"/>
              </a:ext>
            </a:extLst>
          </p:cNvPr>
          <p:cNvSpPr txBox="1"/>
          <p:nvPr/>
        </p:nvSpPr>
        <p:spPr>
          <a:xfrm>
            <a:off x="5213024" y="3930197"/>
            <a:ext cx="22396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Best to ‘minimise’ the slider to allow for easier use. On the handheld, hover over the slider and press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(for a right-click) and press minimise.</a:t>
            </a:r>
          </a:p>
          <a:p>
            <a:endParaRPr lang="en-AU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FEEB5E8-1D5F-4650-A13B-6E50B0BD8CFB}"/>
              </a:ext>
            </a:extLst>
          </p:cNvPr>
          <p:cNvCxnSpPr>
            <a:cxnSpLocks/>
          </p:cNvCxnSpPr>
          <p:nvPr/>
        </p:nvCxnSpPr>
        <p:spPr>
          <a:xfrm flipV="1">
            <a:off x="7146697" y="4338624"/>
            <a:ext cx="677550" cy="2364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E2F5C5A5-D2E1-4D86-9C05-C1C635F4E6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0183" y="5361358"/>
            <a:ext cx="1330890" cy="557858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19F32C-2D8D-492A-BD6A-07BF52D2C8E1}"/>
              </a:ext>
            </a:extLst>
          </p:cNvPr>
          <p:cNvCxnSpPr/>
          <p:nvPr/>
        </p:nvCxnSpPr>
        <p:spPr>
          <a:xfrm flipH="1">
            <a:off x="5213024" y="3930197"/>
            <a:ext cx="215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062B810-89A4-4015-A82E-366F7372D635}"/>
              </a:ext>
            </a:extLst>
          </p:cNvPr>
          <p:cNvCxnSpPr/>
          <p:nvPr/>
        </p:nvCxnSpPr>
        <p:spPr>
          <a:xfrm>
            <a:off x="5213024" y="3930197"/>
            <a:ext cx="0" cy="2630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769191C-9D07-41D6-A63F-F402CA3F9B50}"/>
              </a:ext>
            </a:extLst>
          </p:cNvPr>
          <p:cNvCxnSpPr/>
          <p:nvPr/>
        </p:nvCxnSpPr>
        <p:spPr>
          <a:xfrm>
            <a:off x="5213024" y="6589336"/>
            <a:ext cx="215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B860D-8E7A-442D-BA8B-3948BCB3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460500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B0F0"/>
                </a:solidFill>
              </a:rPr>
              <a:t>Have a go at investigating with the TI-</a:t>
            </a:r>
            <a:r>
              <a:rPr lang="en-AU" sz="4000" b="1" dirty="0" err="1">
                <a:solidFill>
                  <a:srgbClr val="00B0F0"/>
                </a:solidFill>
              </a:rPr>
              <a:t>Nspire</a:t>
            </a:r>
            <a:br>
              <a:rPr lang="en-AU" sz="4000" b="1" dirty="0">
                <a:solidFill>
                  <a:srgbClr val="00B0F0"/>
                </a:solidFill>
              </a:rPr>
            </a:br>
            <a:r>
              <a:rPr lang="en-AU" sz="4000" b="1" dirty="0">
                <a:solidFill>
                  <a:srgbClr val="00B0F0"/>
                </a:solidFill>
              </a:rPr>
              <a:t>Put yourselves in the students’ shoes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1C7CB-DC67-4028-9D1F-A532C021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201557"/>
          </a:xfrm>
        </p:spPr>
        <p:txBody>
          <a:bodyPr>
            <a:normAutofit/>
          </a:bodyPr>
          <a:lstStyle/>
          <a:p>
            <a:r>
              <a:rPr lang="en-AU" sz="3200" dirty="0"/>
              <a:t>Choose the component you would like to explore, and join a group that is looking at the same component</a:t>
            </a:r>
            <a:br>
              <a:rPr lang="en-AU" sz="3200" dirty="0"/>
            </a:br>
            <a:endParaRPr lang="en-AU" sz="3200" dirty="0"/>
          </a:p>
          <a:p>
            <a:r>
              <a:rPr lang="en-AU" sz="3200" dirty="0"/>
              <a:t>Think about the following questions and discuss:</a:t>
            </a:r>
          </a:p>
          <a:p>
            <a:pPr lvl="1"/>
            <a:r>
              <a:rPr lang="en-AU" sz="2800" dirty="0"/>
              <a:t>How would my students go with this question/task?</a:t>
            </a:r>
          </a:p>
          <a:p>
            <a:pPr lvl="1"/>
            <a:r>
              <a:rPr lang="en-AU" sz="2800" dirty="0"/>
              <a:t>Where could my students struggle? Content? Technology?</a:t>
            </a:r>
          </a:p>
          <a:p>
            <a:pPr lvl="1"/>
            <a:r>
              <a:rPr lang="en-AU" sz="2800" dirty="0"/>
              <a:t>How could I adapt this task to suit my students?</a:t>
            </a:r>
          </a:p>
          <a:p>
            <a:pPr lvl="1"/>
            <a:r>
              <a:rPr lang="en-AU" sz="2800" dirty="0"/>
              <a:t>How could I extend this task?</a:t>
            </a:r>
          </a:p>
          <a:p>
            <a:pPr lvl="1"/>
            <a:r>
              <a:rPr lang="en-AU" sz="2800" dirty="0"/>
              <a:t>What could a low/medium/high student response look like?</a:t>
            </a:r>
          </a:p>
          <a:p>
            <a:pPr lvl="1"/>
            <a:r>
              <a:rPr lang="en-AU" sz="2800" dirty="0"/>
              <a:t>How could I implement an investigation into the teaching &amp; learning sequence?</a:t>
            </a:r>
          </a:p>
        </p:txBody>
      </p:sp>
    </p:spTree>
    <p:extLst>
      <p:ext uri="{BB962C8B-B14F-4D97-AF65-F5344CB8AC3E}">
        <p14:creationId xmlns:p14="http://schemas.microsoft.com/office/powerpoint/2010/main" val="5220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F438-3EF6-4E83-B2D0-926D0A527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1"/>
            <a:ext cx="10515600" cy="730250"/>
          </a:xfrm>
        </p:spPr>
        <p:txBody>
          <a:bodyPr/>
          <a:lstStyle/>
          <a:p>
            <a:r>
              <a:rPr lang="en-AU" b="1" dirty="0">
                <a:solidFill>
                  <a:srgbClr val="00B0F0"/>
                </a:solidFill>
              </a:rPr>
              <a:t>Additional Investigation starting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6E2F-5C1C-480B-865E-501C892B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686"/>
            <a:ext cx="10515600" cy="5780314"/>
          </a:xfrm>
        </p:spPr>
        <p:txBody>
          <a:bodyPr>
            <a:normAutofit fontScale="77500" lnSpcReduction="20000"/>
          </a:bodyPr>
          <a:lstStyle/>
          <a:p>
            <a:r>
              <a:rPr lang="en-AU" b="1" dirty="0">
                <a:solidFill>
                  <a:srgbClr val="00B0F0"/>
                </a:solidFill>
              </a:rPr>
              <a:t>Making better boxes and barrels</a:t>
            </a:r>
          </a:p>
          <a:p>
            <a:pPr lvl="1"/>
            <a:r>
              <a:rPr lang="en-AU" dirty="0"/>
              <a:t>Suitable for Unit 2 within the Calculus area of study</a:t>
            </a:r>
          </a:p>
          <a:p>
            <a:pPr lvl="1"/>
            <a:r>
              <a:rPr lang="en-AU" dirty="0"/>
              <a:t>Focus is on Optimization</a:t>
            </a:r>
          </a:p>
          <a:p>
            <a:pPr lvl="1"/>
            <a:r>
              <a:rPr lang="en-AU" dirty="0"/>
              <a:t>Created by James &amp; Chris</a:t>
            </a:r>
          </a:p>
          <a:p>
            <a:r>
              <a:rPr lang="en-AU" b="1" dirty="0">
                <a:solidFill>
                  <a:srgbClr val="00B0F0"/>
                </a:solidFill>
              </a:rPr>
              <a:t>Point of No Return</a:t>
            </a:r>
          </a:p>
          <a:p>
            <a:pPr lvl="1"/>
            <a:r>
              <a:rPr lang="en-AU" dirty="0"/>
              <a:t>Suitable for beginning of Unit 1 or Year 10</a:t>
            </a:r>
          </a:p>
          <a:p>
            <a:pPr lvl="1"/>
            <a:r>
              <a:rPr lang="en-AU" dirty="0"/>
              <a:t>Involves Linear graphs, Coordinate Geometry, and some Quadratics</a:t>
            </a:r>
          </a:p>
          <a:p>
            <a:pPr lvl="1"/>
            <a:r>
              <a:rPr lang="en-AU" dirty="0"/>
              <a:t>Taken from SACE website</a:t>
            </a:r>
          </a:p>
          <a:p>
            <a:r>
              <a:rPr lang="en-AU" b="1" dirty="0">
                <a:solidFill>
                  <a:srgbClr val="00B0F0"/>
                </a:solidFill>
              </a:rPr>
              <a:t>Personal Polynomials</a:t>
            </a:r>
          </a:p>
          <a:p>
            <a:pPr lvl="1"/>
            <a:r>
              <a:rPr lang="en-AU" dirty="0"/>
              <a:t>Suitable for Unit 1</a:t>
            </a:r>
          </a:p>
          <a:p>
            <a:pPr lvl="1"/>
            <a:r>
              <a:rPr lang="en-AU" dirty="0"/>
              <a:t>Focus is on forming equations of polynomials. Open-ended.</a:t>
            </a:r>
          </a:p>
          <a:p>
            <a:pPr lvl="1"/>
            <a:r>
              <a:rPr lang="en-AU" dirty="0"/>
              <a:t>Available on the TI Australia website</a:t>
            </a:r>
          </a:p>
          <a:p>
            <a:r>
              <a:rPr lang="en-AU" b="1" dirty="0">
                <a:solidFill>
                  <a:srgbClr val="00B0F0"/>
                </a:solidFill>
              </a:rPr>
              <a:t>Functions Inverses</a:t>
            </a:r>
          </a:p>
          <a:p>
            <a:pPr lvl="1"/>
            <a:r>
              <a:rPr lang="en-AU" dirty="0"/>
              <a:t>Suitable for Unit 1</a:t>
            </a:r>
          </a:p>
          <a:p>
            <a:pPr lvl="1"/>
            <a:r>
              <a:rPr lang="en-AU" dirty="0"/>
              <a:t>Focus is on Inverse Functions</a:t>
            </a:r>
          </a:p>
          <a:p>
            <a:pPr lvl="1"/>
            <a:r>
              <a:rPr lang="en-AU" dirty="0"/>
              <a:t>Available on the TI Australia website</a:t>
            </a:r>
          </a:p>
          <a:p>
            <a:r>
              <a:rPr lang="en-AU" b="1" dirty="0">
                <a:solidFill>
                  <a:srgbClr val="00B0F0"/>
                </a:solidFill>
              </a:rPr>
              <a:t>String Graphs</a:t>
            </a:r>
          </a:p>
          <a:p>
            <a:pPr lvl="1"/>
            <a:r>
              <a:rPr lang="en-AU" dirty="0"/>
              <a:t>Focus is on linear graphs</a:t>
            </a:r>
          </a:p>
          <a:p>
            <a:pPr lvl="1"/>
            <a:r>
              <a:rPr lang="en-AU" dirty="0"/>
              <a:t>Suitable for Unit 1 or Year 10</a:t>
            </a:r>
          </a:p>
          <a:p>
            <a:pPr lvl="1"/>
            <a:r>
              <a:rPr lang="en-AU" dirty="0"/>
              <a:t>Available on the TI Australia website</a:t>
            </a:r>
          </a:p>
        </p:txBody>
      </p:sp>
    </p:spTree>
    <p:extLst>
      <p:ext uri="{BB962C8B-B14F-4D97-AF65-F5344CB8AC3E}">
        <p14:creationId xmlns:p14="http://schemas.microsoft.com/office/powerpoint/2010/main" val="280351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C389A-8E82-4D1D-A325-5634C11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03066-059C-42F6-883E-2FDE7D728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2902226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https://www.surveymonkey.com/r/MAV22Thurs</a:t>
            </a:r>
            <a:br>
              <a:rPr lang="en-US" altLang="en-US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dirty="0">
              <a:solidFill>
                <a:srgbClr val="1155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1155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Investigations &amp; Solutions</a:t>
            </a:r>
          </a:p>
          <a:p>
            <a:pPr marL="0" indent="0">
              <a:buNone/>
            </a:pPr>
            <a:r>
              <a:rPr lang="en-AU" dirty="0">
                <a:hlinkClick r:id="rId3"/>
              </a:rPr>
              <a:t>Link to the resources for today’s workshop</a:t>
            </a:r>
            <a:endParaRPr lang="en-AU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7C194EA-01D6-4EB0-9A0A-8D3B314D727E}"/>
              </a:ext>
            </a:extLst>
          </p:cNvPr>
          <p:cNvSpPr txBox="1">
            <a:spLocks/>
          </p:cNvSpPr>
          <p:nvPr/>
        </p:nvSpPr>
        <p:spPr>
          <a:xfrm>
            <a:off x="894844" y="4088963"/>
            <a:ext cx="105156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Success Criteria</a:t>
            </a:r>
            <a:endParaRPr lang="en-AU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B9F1A12-89C6-4D83-A41B-4FA01C347003}"/>
              </a:ext>
            </a:extLst>
          </p:cNvPr>
          <p:cNvSpPr txBox="1">
            <a:spLocks/>
          </p:cNvSpPr>
          <p:nvPr/>
        </p:nvSpPr>
        <p:spPr>
          <a:xfrm>
            <a:off x="781556" y="4637603"/>
            <a:ext cx="10515600" cy="283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/>
              <a:t>Understand how to structure a Mathematical Investigation</a:t>
            </a:r>
          </a:p>
          <a:p>
            <a:r>
              <a:rPr lang="en-AU" sz="2400" dirty="0"/>
              <a:t>Creating opportunities for students to communicate their understanding and reasoning</a:t>
            </a:r>
          </a:p>
          <a:p>
            <a:r>
              <a:rPr lang="en-AU" sz="2400" dirty="0"/>
              <a:t>Understand how to use Sliders using TI-</a:t>
            </a:r>
            <a:r>
              <a:rPr lang="en-AU" sz="2400" dirty="0" err="1"/>
              <a:t>Nspire</a:t>
            </a:r>
            <a:r>
              <a:rPr lang="en-AU" sz="2400" dirty="0"/>
              <a:t> CAS Technology</a:t>
            </a:r>
          </a:p>
          <a:p>
            <a:r>
              <a:rPr lang="en-AU" sz="2400" dirty="0"/>
              <a:t>Understand how to use the Notes Application using TI-</a:t>
            </a:r>
            <a:r>
              <a:rPr lang="en-AU" sz="2400" dirty="0" err="1"/>
              <a:t>Nspire</a:t>
            </a:r>
            <a:r>
              <a:rPr lang="en-AU" sz="2400" dirty="0"/>
              <a:t> CAS Technology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9707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926C-A278-4D46-9E0A-0799E05A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844" y="2470177"/>
            <a:ext cx="10515600" cy="1325563"/>
          </a:xfrm>
        </p:spPr>
        <p:txBody>
          <a:bodyPr/>
          <a:lstStyle/>
          <a:p>
            <a: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Success Criteria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EBBBA-7813-47FE-A222-7EE58E488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556" y="1493851"/>
            <a:ext cx="10515600" cy="1325563"/>
          </a:xfrm>
        </p:spPr>
        <p:txBody>
          <a:bodyPr/>
          <a:lstStyle/>
          <a:p>
            <a:r>
              <a:rPr lang="en-AU" dirty="0"/>
              <a:t>To learn strategies to help create a Mathematical Investigation, and to understand how CAS technology can support with Investigation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5228EC-61A3-4E3F-8D96-46BAFCC1947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Learning Intention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D0CE45-4BBD-41DB-8450-C7CF2A70C973}"/>
              </a:ext>
            </a:extLst>
          </p:cNvPr>
          <p:cNvSpPr txBox="1">
            <a:spLocks/>
          </p:cNvSpPr>
          <p:nvPr/>
        </p:nvSpPr>
        <p:spPr>
          <a:xfrm>
            <a:off x="781556" y="3592863"/>
            <a:ext cx="10515600" cy="311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Understand how to structure a Mathematical Investigation</a:t>
            </a:r>
          </a:p>
          <a:p>
            <a:r>
              <a:rPr lang="en-AU" dirty="0"/>
              <a:t>Creating opportunities for students to communicate their understanding and reasoning</a:t>
            </a:r>
          </a:p>
          <a:p>
            <a:r>
              <a:rPr lang="en-AU" dirty="0"/>
              <a:t>Understand how to use Sliders using TI-</a:t>
            </a:r>
            <a:r>
              <a:rPr lang="en-AU" dirty="0" err="1"/>
              <a:t>Nspire</a:t>
            </a:r>
            <a:r>
              <a:rPr lang="en-AU" dirty="0"/>
              <a:t> CAS Technology</a:t>
            </a:r>
          </a:p>
          <a:p>
            <a:r>
              <a:rPr lang="en-AU" dirty="0"/>
              <a:t>Understand how to use the Notes Application using TI-</a:t>
            </a:r>
            <a:r>
              <a:rPr lang="en-AU" dirty="0" err="1"/>
              <a:t>Nspire</a:t>
            </a:r>
            <a:r>
              <a:rPr lang="en-AU" dirty="0"/>
              <a:t> CAS Technology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376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878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Office Theme</vt:lpstr>
      <vt:lpstr>Creating Investigations for VCE Maths Methods</vt:lpstr>
      <vt:lpstr>PowerPoint Presentation</vt:lpstr>
      <vt:lpstr>Strategies for creating structured investigation</vt:lpstr>
      <vt:lpstr>Strategies for creating open-ended questions</vt:lpstr>
      <vt:lpstr>Tips for using CAS technology to aid Investigation</vt:lpstr>
      <vt:lpstr>Have a go at investigating with the TI-Nspire Put yourselves in the students’ shoes</vt:lpstr>
      <vt:lpstr>Additional Investigation starting points</vt:lpstr>
      <vt:lpstr>Feedback</vt:lpstr>
      <vt:lpstr>Success Criteria</vt:lpstr>
      <vt:lpstr>Additional Comments - In your own time  </vt:lpstr>
      <vt:lpstr>Qualities of effective tasks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Mott</dc:creator>
  <cp:lastModifiedBy>James Mott</cp:lastModifiedBy>
  <cp:revision>46</cp:revision>
  <dcterms:created xsi:type="dcterms:W3CDTF">2022-04-06T23:38:26Z</dcterms:created>
  <dcterms:modified xsi:type="dcterms:W3CDTF">2022-11-29T10:33:41Z</dcterms:modified>
</cp:coreProperties>
</file>